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3228" y="-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F00BA4-9199-4F12-A025-88A76ACE847E}" type="datetimeFigureOut">
              <a:rPr lang="en-US" smtClean="0"/>
              <a:t>11/3/2012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9217D7-093E-4102-8ED1-768965B3D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575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217D7-093E-4102-8ED1-768965B3D34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331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34B9C-9FCC-4AAC-A025-A0EAE467108B}" type="datetimeFigureOut">
              <a:rPr lang="en-US" smtClean="0"/>
              <a:t>11/3/2012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72375-4EE5-40BC-8E58-8AB7DA739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731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34B9C-9FCC-4AAC-A025-A0EAE467108B}" type="datetimeFigureOut">
              <a:rPr lang="en-US" smtClean="0"/>
              <a:t>11/3/2012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72375-4EE5-40BC-8E58-8AB7DA739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129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34B9C-9FCC-4AAC-A025-A0EAE467108B}" type="datetimeFigureOut">
              <a:rPr lang="en-US" smtClean="0"/>
              <a:t>11/3/2012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72375-4EE5-40BC-8E58-8AB7DA739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872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34B9C-9FCC-4AAC-A025-A0EAE467108B}" type="datetimeFigureOut">
              <a:rPr lang="en-US" smtClean="0"/>
              <a:t>11/3/2012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72375-4EE5-40BC-8E58-8AB7DA739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816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34B9C-9FCC-4AAC-A025-A0EAE467108B}" type="datetimeFigureOut">
              <a:rPr lang="en-US" smtClean="0"/>
              <a:t>11/3/2012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72375-4EE5-40BC-8E58-8AB7DA739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802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34B9C-9FCC-4AAC-A025-A0EAE467108B}" type="datetimeFigureOut">
              <a:rPr lang="en-US" smtClean="0"/>
              <a:t>11/3/2012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72375-4EE5-40BC-8E58-8AB7DA739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171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34B9C-9FCC-4AAC-A025-A0EAE467108B}" type="datetimeFigureOut">
              <a:rPr lang="en-US" smtClean="0"/>
              <a:t>11/3/2012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72375-4EE5-40BC-8E58-8AB7DA739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830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34B9C-9FCC-4AAC-A025-A0EAE467108B}" type="datetimeFigureOut">
              <a:rPr lang="en-US" smtClean="0"/>
              <a:t>11/3/2012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72375-4EE5-40BC-8E58-8AB7DA739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676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34B9C-9FCC-4AAC-A025-A0EAE467108B}" type="datetimeFigureOut">
              <a:rPr lang="en-US" smtClean="0"/>
              <a:t>11/3/2012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72375-4EE5-40BC-8E58-8AB7DA739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722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34B9C-9FCC-4AAC-A025-A0EAE467108B}" type="datetimeFigureOut">
              <a:rPr lang="en-US" smtClean="0"/>
              <a:t>11/3/2012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72375-4EE5-40BC-8E58-8AB7DA739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185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34B9C-9FCC-4AAC-A025-A0EAE467108B}" type="datetimeFigureOut">
              <a:rPr lang="en-US" smtClean="0"/>
              <a:t>11/3/2012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72375-4EE5-40BC-8E58-8AB7DA739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149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34B9C-9FCC-4AAC-A025-A0EAE467108B}" type="datetimeFigureOut">
              <a:rPr lang="en-US" smtClean="0"/>
              <a:t>11/3/2012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72375-4EE5-40BC-8E58-8AB7DA739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922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6200" y="381000"/>
            <a:ext cx="6705600" cy="2350532"/>
            <a:chOff x="76200" y="2069068"/>
            <a:chExt cx="6705600" cy="2350532"/>
          </a:xfrm>
        </p:grpSpPr>
        <p:grpSp>
          <p:nvGrpSpPr>
            <p:cNvPr id="7" name="Group 6"/>
            <p:cNvGrpSpPr/>
            <p:nvPr/>
          </p:nvGrpSpPr>
          <p:grpSpPr>
            <a:xfrm>
              <a:off x="76200" y="2438400"/>
              <a:ext cx="6705600" cy="1981200"/>
              <a:chOff x="76200" y="457200"/>
              <a:chExt cx="6705600" cy="1981200"/>
            </a:xfrm>
          </p:grpSpPr>
          <p:sp>
            <p:nvSpPr>
              <p:cNvPr id="4" name="Round Diagonal Corner Rectangle 3"/>
              <p:cNvSpPr/>
              <p:nvPr/>
            </p:nvSpPr>
            <p:spPr>
              <a:xfrm>
                <a:off x="76200" y="457200"/>
                <a:ext cx="6705600" cy="1981200"/>
              </a:xfrm>
              <a:prstGeom prst="round2DiagRect">
                <a:avLst/>
              </a:prstGeom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76200" y="457200"/>
                <a:ext cx="1828800" cy="16619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u="sng" dirty="0" smtClean="0"/>
                  <a:t>Some Ideas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100" dirty="0" smtClean="0"/>
                  <a:t>Ask a question. (Do you like books about ___ ?, Have you ever wondered what it would be like to ___?)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100" dirty="0" smtClean="0"/>
                  <a:t>Briefly read a great part of the book.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100" dirty="0" smtClean="0"/>
                  <a:t>Use your prop</a:t>
                </a:r>
                <a:endParaRPr lang="en-US" sz="1100" dirty="0"/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417689" y="2069068"/>
              <a:ext cx="6096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Catchy Beginning:  </a:t>
              </a:r>
              <a:r>
                <a:rPr lang="en-US" dirty="0" smtClean="0"/>
                <a:t>Get the attention of the audience!</a:t>
              </a:r>
              <a:endParaRPr lang="en-US" dirty="0" smtClean="0"/>
            </a:p>
          </p:txBody>
        </p:sp>
      </p:grpSp>
      <p:sp>
        <p:nvSpPr>
          <p:cNvPr id="9" name="Rectangle 8"/>
          <p:cNvSpPr/>
          <p:nvPr/>
        </p:nvSpPr>
        <p:spPr>
          <a:xfrm>
            <a:off x="1597479" y="0"/>
            <a:ext cx="366305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Booktalk</a:t>
            </a:r>
            <a:r>
              <a:rPr lang="en-US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Graphic Organizer</a:t>
            </a:r>
            <a:endParaRPr lang="en-US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57200" y="2971800"/>
            <a:ext cx="6019800" cy="533400"/>
            <a:chOff x="457200" y="2819400"/>
            <a:chExt cx="6019800" cy="533400"/>
          </a:xfrm>
        </p:grpSpPr>
        <p:sp>
          <p:nvSpPr>
            <p:cNvPr id="10" name="Rectangle 9"/>
            <p:cNvSpPr/>
            <p:nvPr/>
          </p:nvSpPr>
          <p:spPr>
            <a:xfrm>
              <a:off x="457200" y="2819400"/>
              <a:ext cx="2819400" cy="533400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657600" y="2819400"/>
              <a:ext cx="2819400" cy="533400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57200" y="2819400"/>
              <a:ext cx="2057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Book Title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57600" y="2819400"/>
              <a:ext cx="2057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Book Author</a:t>
              </a: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1981200" y="990600"/>
            <a:ext cx="4648200" cy="1600200"/>
            <a:chOff x="1981200" y="990600"/>
            <a:chExt cx="4648200" cy="1600200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1981200" y="990600"/>
              <a:ext cx="4648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1981200" y="1219200"/>
              <a:ext cx="4648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1981200" y="1447800"/>
              <a:ext cx="4648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1981200" y="1676400"/>
              <a:ext cx="4648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1981200" y="1905000"/>
              <a:ext cx="4648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1981200" y="2133600"/>
              <a:ext cx="4648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981200" y="2362200"/>
              <a:ext cx="4648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981200" y="2590800"/>
              <a:ext cx="4648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42"/>
          <p:cNvGrpSpPr/>
          <p:nvPr/>
        </p:nvGrpSpPr>
        <p:grpSpPr>
          <a:xfrm>
            <a:off x="76200" y="3669268"/>
            <a:ext cx="6705600" cy="2350532"/>
            <a:chOff x="76200" y="3669268"/>
            <a:chExt cx="6705600" cy="2350532"/>
          </a:xfrm>
        </p:grpSpPr>
        <p:grpSp>
          <p:nvGrpSpPr>
            <p:cNvPr id="17" name="Group 16"/>
            <p:cNvGrpSpPr/>
            <p:nvPr/>
          </p:nvGrpSpPr>
          <p:grpSpPr>
            <a:xfrm>
              <a:off x="76200" y="3669268"/>
              <a:ext cx="6705600" cy="2350532"/>
              <a:chOff x="76200" y="2069068"/>
              <a:chExt cx="6705600" cy="2350532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76200" y="2438400"/>
                <a:ext cx="6705600" cy="1981200"/>
                <a:chOff x="76200" y="457200"/>
                <a:chExt cx="6705600" cy="1981200"/>
              </a:xfrm>
            </p:grpSpPr>
            <p:sp>
              <p:nvSpPr>
                <p:cNvPr id="20" name="Round Diagonal Corner Rectangle 19"/>
                <p:cNvSpPr/>
                <p:nvPr/>
              </p:nvSpPr>
              <p:spPr>
                <a:xfrm>
                  <a:off x="76200" y="457200"/>
                  <a:ext cx="6705600" cy="1981200"/>
                </a:xfrm>
                <a:prstGeom prst="round2DiagRect">
                  <a:avLst/>
                </a:prstGeom>
              </p:spPr>
              <p:style>
                <a:lnRef idx="2">
                  <a:schemeClr val="accent5"/>
                </a:lnRef>
                <a:fillRef idx="1">
                  <a:schemeClr val="lt1"/>
                </a:fillRef>
                <a:effectRef idx="0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76200" y="457200"/>
                  <a:ext cx="1828800" cy="187743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u="sng" dirty="0" smtClean="0"/>
                    <a:t>Some Ideas </a:t>
                  </a:r>
                  <a:r>
                    <a:rPr lang="en-US" sz="1400" dirty="0" smtClean="0"/>
                    <a:t>(use more than one)</a:t>
                  </a:r>
                </a:p>
                <a:p>
                  <a:pPr marL="285750" indent="-285750">
                    <a:buFont typeface="Arial" pitchFamily="34" charset="0"/>
                    <a:buChar char="•"/>
                  </a:pPr>
                  <a:r>
                    <a:rPr lang="en-US" sz="1100" dirty="0" smtClean="0"/>
                    <a:t>Where does the story take place?</a:t>
                  </a:r>
                </a:p>
                <a:p>
                  <a:pPr marL="285750" indent="-285750">
                    <a:buFont typeface="Arial" pitchFamily="34" charset="0"/>
                    <a:buChar char="•"/>
                  </a:pPr>
                  <a:r>
                    <a:rPr lang="en-US" sz="1100" dirty="0" smtClean="0"/>
                    <a:t>What makes the characters interesting?</a:t>
                  </a:r>
                </a:p>
                <a:p>
                  <a:pPr marL="285750" indent="-285750">
                    <a:buFont typeface="Arial" pitchFamily="34" charset="0"/>
                    <a:buChar char="•"/>
                  </a:pPr>
                  <a:r>
                    <a:rPr lang="en-US" sz="1100" dirty="0" smtClean="0"/>
                    <a:t>What is the problem in the story?</a:t>
                  </a:r>
                </a:p>
                <a:p>
                  <a:pPr marL="285750" indent="-285750">
                    <a:buFont typeface="Arial" pitchFamily="34" charset="0"/>
                    <a:buChar char="•"/>
                  </a:pPr>
                  <a:r>
                    <a:rPr lang="en-US" sz="1100" dirty="0" smtClean="0"/>
                    <a:t>An exciting part of the book. Cliffhanger?</a:t>
                  </a:r>
                  <a:endParaRPr lang="en-US" sz="1100" dirty="0"/>
                </a:p>
              </p:txBody>
            </p:sp>
          </p:grpSp>
          <p:sp>
            <p:nvSpPr>
              <p:cNvPr id="19" name="TextBox 18"/>
              <p:cNvSpPr txBox="1"/>
              <p:nvPr/>
            </p:nvSpPr>
            <p:spPr>
              <a:xfrm>
                <a:off x="417689" y="2069068"/>
                <a:ext cx="6096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Meaty Middle:  </a:t>
                </a:r>
                <a:r>
                  <a:rPr lang="en-US" dirty="0" smtClean="0"/>
                  <a:t>What’s so great about this book?</a:t>
                </a:r>
                <a:endParaRPr lang="en-US" dirty="0" smtClean="0"/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1981200" y="4267200"/>
              <a:ext cx="4648200" cy="1600200"/>
              <a:chOff x="1981200" y="990600"/>
              <a:chExt cx="4648200" cy="1600200"/>
            </a:xfrm>
          </p:grpSpPr>
          <p:cxnSp>
            <p:nvCxnSpPr>
              <p:cNvPr id="35" name="Straight Connector 34"/>
              <p:cNvCxnSpPr/>
              <p:nvPr/>
            </p:nvCxnSpPr>
            <p:spPr>
              <a:xfrm>
                <a:off x="1981200" y="990600"/>
                <a:ext cx="46482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1981200" y="1219200"/>
                <a:ext cx="46482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>
                <a:off x="1981200" y="1447800"/>
                <a:ext cx="46482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>
                <a:off x="1981200" y="1676400"/>
                <a:ext cx="46482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>
                <a:off x="1981200" y="1905000"/>
                <a:ext cx="46482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>
                <a:off x="1981200" y="2133600"/>
                <a:ext cx="46482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>
                <a:off x="1981200" y="2362200"/>
                <a:ext cx="46482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>
                <a:off x="1981200" y="2590800"/>
                <a:ext cx="46482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4" name="Group 43"/>
          <p:cNvGrpSpPr/>
          <p:nvPr/>
        </p:nvGrpSpPr>
        <p:grpSpPr>
          <a:xfrm>
            <a:off x="76200" y="6336268"/>
            <a:ext cx="6705600" cy="2350532"/>
            <a:chOff x="76200" y="3669268"/>
            <a:chExt cx="6705600" cy="2350532"/>
          </a:xfrm>
        </p:grpSpPr>
        <p:grpSp>
          <p:nvGrpSpPr>
            <p:cNvPr id="45" name="Group 44"/>
            <p:cNvGrpSpPr/>
            <p:nvPr/>
          </p:nvGrpSpPr>
          <p:grpSpPr>
            <a:xfrm>
              <a:off x="76200" y="3669268"/>
              <a:ext cx="6705600" cy="2350532"/>
              <a:chOff x="76200" y="2069068"/>
              <a:chExt cx="6705600" cy="2350532"/>
            </a:xfrm>
          </p:grpSpPr>
          <p:grpSp>
            <p:nvGrpSpPr>
              <p:cNvPr id="55" name="Group 54"/>
              <p:cNvGrpSpPr/>
              <p:nvPr/>
            </p:nvGrpSpPr>
            <p:grpSpPr>
              <a:xfrm>
                <a:off x="76200" y="2438400"/>
                <a:ext cx="6705600" cy="1981200"/>
                <a:chOff x="76200" y="457200"/>
                <a:chExt cx="6705600" cy="1981200"/>
              </a:xfrm>
            </p:grpSpPr>
            <p:sp>
              <p:nvSpPr>
                <p:cNvPr id="57" name="Round Diagonal Corner Rectangle 56"/>
                <p:cNvSpPr/>
                <p:nvPr/>
              </p:nvSpPr>
              <p:spPr>
                <a:xfrm>
                  <a:off x="76200" y="457200"/>
                  <a:ext cx="6705600" cy="1981200"/>
                </a:xfrm>
                <a:prstGeom prst="round2DiagRect">
                  <a:avLst/>
                </a:prstGeom>
              </p:spPr>
              <p:style>
                <a:lnRef idx="2">
                  <a:schemeClr val="accent5"/>
                </a:lnRef>
                <a:fillRef idx="1">
                  <a:schemeClr val="lt1"/>
                </a:fillRef>
                <a:effectRef idx="0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" name="TextBox 57"/>
                <p:cNvSpPr txBox="1"/>
                <p:nvPr/>
              </p:nvSpPr>
              <p:spPr>
                <a:xfrm>
                  <a:off x="76200" y="457200"/>
                  <a:ext cx="1828800" cy="183127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u="sng" dirty="0" smtClean="0"/>
                    <a:t>Some Ideas </a:t>
                  </a:r>
                  <a:endParaRPr lang="en-US" sz="1400" dirty="0" smtClean="0"/>
                </a:p>
                <a:p>
                  <a:pPr marL="285750" indent="-285750">
                    <a:buFont typeface="Arial" pitchFamily="34" charset="0"/>
                    <a:buChar char="•"/>
                  </a:pPr>
                  <a:r>
                    <a:rPr lang="en-US" sz="1100" dirty="0" smtClean="0"/>
                    <a:t>Why did you like this  book?</a:t>
                  </a:r>
                </a:p>
                <a:p>
                  <a:pPr marL="285750" indent="-285750">
                    <a:buFont typeface="Arial" pitchFamily="34" charset="0"/>
                    <a:buChar char="•"/>
                  </a:pPr>
                  <a:r>
                    <a:rPr lang="en-US" sz="1100" dirty="0" smtClean="0"/>
                    <a:t>Who else do you think would like this book?</a:t>
                  </a:r>
                </a:p>
                <a:p>
                  <a:pPr marL="285750" indent="-285750">
                    <a:buFont typeface="Arial" pitchFamily="34" charset="0"/>
                    <a:buChar char="•"/>
                  </a:pPr>
                  <a:r>
                    <a:rPr lang="en-US" sz="1100" dirty="0" smtClean="0"/>
                    <a:t>A favorite quote from the book.</a:t>
                  </a:r>
                </a:p>
                <a:p>
                  <a:pPr marL="285750" indent="-285750">
                    <a:buFont typeface="Arial" pitchFamily="34" charset="0"/>
                    <a:buChar char="•"/>
                  </a:pPr>
                  <a:r>
                    <a:rPr lang="en-US" sz="1100" b="1" dirty="0" smtClean="0"/>
                    <a:t>ALWAYS</a:t>
                  </a:r>
                  <a:r>
                    <a:rPr lang="en-US" sz="1100" dirty="0" smtClean="0"/>
                    <a:t> repeat the book title and author in the conclusion.</a:t>
                  </a:r>
                  <a:endParaRPr lang="en-US" sz="1100" dirty="0"/>
                </a:p>
              </p:txBody>
            </p:sp>
          </p:grpSp>
          <p:sp>
            <p:nvSpPr>
              <p:cNvPr id="56" name="TextBox 55"/>
              <p:cNvSpPr txBox="1"/>
              <p:nvPr/>
            </p:nvSpPr>
            <p:spPr>
              <a:xfrm>
                <a:off x="417689" y="2069068"/>
                <a:ext cx="6096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Conclusion:  </a:t>
                </a:r>
                <a:r>
                  <a:rPr lang="en-US" dirty="0" smtClean="0"/>
                  <a:t>Make the audience remember the book!</a:t>
                </a:r>
                <a:endParaRPr lang="en-US" dirty="0" smtClean="0"/>
              </a:p>
            </p:txBody>
          </p:sp>
        </p:grpSp>
        <p:grpSp>
          <p:nvGrpSpPr>
            <p:cNvPr id="46" name="Group 45"/>
            <p:cNvGrpSpPr/>
            <p:nvPr/>
          </p:nvGrpSpPr>
          <p:grpSpPr>
            <a:xfrm>
              <a:off x="1981200" y="4267200"/>
              <a:ext cx="4648200" cy="1600200"/>
              <a:chOff x="1981200" y="990600"/>
              <a:chExt cx="4648200" cy="1600200"/>
            </a:xfrm>
          </p:grpSpPr>
          <p:cxnSp>
            <p:nvCxnSpPr>
              <p:cNvPr id="47" name="Straight Connector 46"/>
              <p:cNvCxnSpPr/>
              <p:nvPr/>
            </p:nvCxnSpPr>
            <p:spPr>
              <a:xfrm>
                <a:off x="1981200" y="990600"/>
                <a:ext cx="46482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>
                <a:off x="1981200" y="1219200"/>
                <a:ext cx="46482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>
                <a:off x="1981200" y="1447800"/>
                <a:ext cx="46482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>
                <a:off x="1981200" y="1676400"/>
                <a:ext cx="46482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>
                <a:off x="1981200" y="1905000"/>
                <a:ext cx="46482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>
                <a:off x="1981200" y="2133600"/>
                <a:ext cx="46482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>
                <a:off x="1981200" y="2362200"/>
                <a:ext cx="46482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>
                <a:off x="1981200" y="2590800"/>
                <a:ext cx="46482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1276861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149</Words>
  <Application>Microsoft Office PowerPoint</Application>
  <PresentationFormat>On-screen Show (4:3)</PresentationFormat>
  <Paragraphs>21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SUNY Campus Agreement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Master</dc:creator>
  <cp:lastModifiedBy>Master</cp:lastModifiedBy>
  <cp:revision>9</cp:revision>
  <dcterms:created xsi:type="dcterms:W3CDTF">2012-11-03T18:59:23Z</dcterms:created>
  <dcterms:modified xsi:type="dcterms:W3CDTF">2012-11-03T20:59:12Z</dcterms:modified>
</cp:coreProperties>
</file>